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16.08.2018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16.08.2018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16.08.2018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16.08.2018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16.08.2018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16.08.2018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16.08.2018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16.08.2018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16.08.2018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16.08.2018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16.08.2018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16.08.2018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Упражнение для модератора </a:t>
            </a:r>
            <a:r>
              <a:rPr lang="ru-RU" smtClean="0"/>
              <a:t>и интервьюера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Посмотрите случаи и обозначьте отправные точки для интервьюера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Случай 1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ru-RU" dirty="0" smtClean="0"/>
              <a:t>Ольга, 30 лет. Проживает в районном центре, встала на учет в 12 недель. Посещала поликлинику регулярно.</a:t>
            </a:r>
          </a:p>
          <a:p>
            <a:r>
              <a:rPr lang="ru-RU" dirty="0" smtClean="0"/>
              <a:t>8 августа </a:t>
            </a:r>
            <a:r>
              <a:rPr lang="ru-RU" dirty="0" smtClean="0"/>
              <a:t>г. доставлена бригадой Скорой медпомощи в областной перинатальный центр. Диагноз при поступлении: Беременность 31 неделя 2 дня. </a:t>
            </a:r>
            <a:r>
              <a:rPr lang="ru-RU" dirty="0" err="1" smtClean="0"/>
              <a:t>Преэклампсия</a:t>
            </a:r>
            <a:r>
              <a:rPr lang="ru-RU" dirty="0" smtClean="0"/>
              <a:t> тяжелой степени.</a:t>
            </a:r>
          </a:p>
          <a:p>
            <a:r>
              <a:rPr lang="ru-RU" dirty="0" smtClean="0"/>
              <a:t>При поступлении АД 170/100, 170/110 мм </a:t>
            </a:r>
            <a:r>
              <a:rPr lang="ru-RU" dirty="0" err="1" smtClean="0"/>
              <a:t>рт</a:t>
            </a:r>
            <a:r>
              <a:rPr lang="ru-RU" dirty="0" smtClean="0"/>
              <a:t> ст. Белок в разовой пробе – 5 г/л. Тромбоциты 170. </a:t>
            </a:r>
          </a:p>
          <a:p>
            <a:r>
              <a:rPr lang="ru-RU" dirty="0" smtClean="0"/>
              <a:t>Госпитализирована в ОАРИТ. Осмотрена офтальмологом, невропатологом. Начата профилактика РДС. Проводилась гипотензивная терапия: </a:t>
            </a:r>
            <a:r>
              <a:rPr lang="ru-RU" dirty="0" err="1" smtClean="0"/>
              <a:t>Ебрантил</a:t>
            </a:r>
            <a:r>
              <a:rPr lang="ru-RU" dirty="0" smtClean="0"/>
              <a:t>, </a:t>
            </a:r>
            <a:r>
              <a:rPr lang="ru-RU" dirty="0" err="1" smtClean="0"/>
              <a:t>Допегит</a:t>
            </a:r>
            <a:r>
              <a:rPr lang="ru-RU" dirty="0" smtClean="0"/>
              <a:t> 250 мг Х 4 </a:t>
            </a:r>
            <a:r>
              <a:rPr lang="ru-RU" dirty="0" err="1" smtClean="0"/>
              <a:t>р</a:t>
            </a:r>
            <a:r>
              <a:rPr lang="ru-RU" dirty="0" smtClean="0"/>
              <a:t>/</a:t>
            </a:r>
            <a:r>
              <a:rPr lang="ru-RU" dirty="0" err="1" smtClean="0"/>
              <a:t>д</a:t>
            </a:r>
            <a:r>
              <a:rPr lang="ru-RU" dirty="0" smtClean="0"/>
              <a:t>, </a:t>
            </a:r>
            <a:r>
              <a:rPr lang="ru-RU" dirty="0" err="1" smtClean="0"/>
              <a:t>Нифедипин</a:t>
            </a:r>
            <a:r>
              <a:rPr lang="ru-RU" dirty="0" smtClean="0"/>
              <a:t> 10мг Х 3 </a:t>
            </a:r>
            <a:r>
              <a:rPr lang="ru-RU" dirty="0" err="1" smtClean="0"/>
              <a:t>р</a:t>
            </a:r>
            <a:r>
              <a:rPr lang="ru-RU" dirty="0" smtClean="0"/>
              <a:t>/д.</a:t>
            </a:r>
          </a:p>
          <a:p>
            <a:r>
              <a:rPr lang="ru-RU" dirty="0" smtClean="0"/>
              <a:t>10 августа </a:t>
            </a:r>
            <a:r>
              <a:rPr lang="ru-RU" dirty="0" smtClean="0"/>
              <a:t>По назначению консилиума для подготовки родовых путей введен </a:t>
            </a:r>
            <a:r>
              <a:rPr lang="ru-RU" dirty="0" err="1" smtClean="0"/>
              <a:t>Простин-гель</a:t>
            </a:r>
            <a:r>
              <a:rPr lang="ru-RU" dirty="0" smtClean="0"/>
              <a:t>. План родов: консервативно-выжидательный.</a:t>
            </a:r>
          </a:p>
          <a:p>
            <a:r>
              <a:rPr lang="ru-RU" dirty="0" smtClean="0"/>
              <a:t>11 августа </a:t>
            </a:r>
            <a:r>
              <a:rPr lang="ru-RU" dirty="0" smtClean="0"/>
              <a:t>09:00 По причине отсутствия готовности родовых путей, решено </a:t>
            </a:r>
            <a:r>
              <a:rPr lang="ru-RU" dirty="0" err="1" smtClean="0"/>
              <a:t>родоразрешить</a:t>
            </a:r>
            <a:r>
              <a:rPr lang="ru-RU" dirty="0" smtClean="0"/>
              <a:t> оперативным методом. Лапаротомия. Кесарево сечение по Штарку. Извлечен живой недоношенный ребенок, 1600 гр., рост 47 см. </a:t>
            </a:r>
            <a:r>
              <a:rPr lang="ru-RU" dirty="0" err="1" smtClean="0"/>
              <a:t>Апгар</a:t>
            </a:r>
            <a:r>
              <a:rPr lang="ru-RU" dirty="0" smtClean="0"/>
              <a:t> 7-7 б.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</p:spPr>
        <p:txBody>
          <a:bodyPr/>
          <a:lstStyle/>
          <a:p>
            <a:r>
              <a:rPr lang="ru-RU" dirty="0" smtClean="0"/>
              <a:t>Случай 2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71546"/>
            <a:ext cx="8229600" cy="5500726"/>
          </a:xfrm>
        </p:spPr>
        <p:txBody>
          <a:bodyPr>
            <a:normAutofit fontScale="55000" lnSpcReduction="20000"/>
          </a:bodyPr>
          <a:lstStyle/>
          <a:p>
            <a:r>
              <a:rPr lang="ru-RU" dirty="0" smtClean="0"/>
              <a:t>14 августа </a:t>
            </a:r>
            <a:r>
              <a:rPr lang="ru-RU" dirty="0" smtClean="0"/>
              <a:t>Жанна, 18 лет, поступила в родильное отделение со схватками. Диагноз при поступлении: 1 Беременность 39 недель 5 дней. Первый период родов. Открытие 3 см. 3 схватки за 10 минут по 25-30 секунд. АД 120/80 мм </a:t>
            </a:r>
            <a:r>
              <a:rPr lang="ru-RU" dirty="0" err="1" smtClean="0"/>
              <a:t>рт</a:t>
            </a:r>
            <a:r>
              <a:rPr lang="ru-RU" dirty="0" smtClean="0"/>
              <a:t> ст.</a:t>
            </a:r>
          </a:p>
          <a:p>
            <a:r>
              <a:rPr lang="ru-RU" dirty="0" smtClean="0"/>
              <a:t>Через 4 часа с целью профилактики кровотечения установили капельницу с окситоцином и через 30 минут произошли роды живым доношенным мальчиком. Вес 4000 гр. Рост 53 см. </a:t>
            </a:r>
            <a:r>
              <a:rPr lang="ru-RU" dirty="0" err="1" smtClean="0"/>
              <a:t>Апгар</a:t>
            </a:r>
            <a:r>
              <a:rPr lang="ru-RU" dirty="0" smtClean="0"/>
              <a:t> 8-9 б. После 3 периода. При осмотре родовых путей началось кровотечение. Объем послеродового кровотечения 700 мл. Освоены две вены. Начата </a:t>
            </a:r>
            <a:r>
              <a:rPr lang="ru-RU" dirty="0" err="1" smtClean="0"/>
              <a:t>инфузионная</a:t>
            </a:r>
            <a:r>
              <a:rPr lang="ru-RU" dirty="0" smtClean="0"/>
              <a:t> терапия, </a:t>
            </a:r>
            <a:r>
              <a:rPr lang="ru-RU" dirty="0" err="1" smtClean="0"/>
              <a:t>утеротоническая</a:t>
            </a:r>
            <a:r>
              <a:rPr lang="ru-RU" dirty="0" smtClean="0"/>
              <a:t> терапия. При осмотре родовых путей обнаружен разрыв влагалища. Причина кровотечения – Травма. Вызван свободный персонал. АД 80/40 мм </a:t>
            </a:r>
            <a:r>
              <a:rPr lang="ru-RU" dirty="0" err="1" smtClean="0"/>
              <a:t>рт</a:t>
            </a:r>
            <a:r>
              <a:rPr lang="ru-RU" dirty="0" smtClean="0"/>
              <a:t> ст. Гемоглобин 92 г/л. Время свертывания – 5 мин.</a:t>
            </a:r>
          </a:p>
          <a:p>
            <a:r>
              <a:rPr lang="ru-RU" dirty="0" smtClean="0"/>
              <a:t>Под в/</a:t>
            </a:r>
            <a:r>
              <a:rPr lang="ru-RU" dirty="0" err="1" smtClean="0"/>
              <a:t>в</a:t>
            </a:r>
            <a:r>
              <a:rPr lang="ru-RU" dirty="0" smtClean="0"/>
              <a:t> наркозом произведена операция: Зашивание разрывов влагалища. Продолжительность операции 1 час. К концу операции гемоглобин 48 г/л, </a:t>
            </a:r>
            <a:r>
              <a:rPr lang="ru-RU" dirty="0" err="1" smtClean="0"/>
              <a:t>гемотакрит</a:t>
            </a:r>
            <a:r>
              <a:rPr lang="ru-RU" dirty="0" smtClean="0"/>
              <a:t> 12,6%. Общая кровопотеря 2600 мл. Принято решение о проведении гемотрансфузии. Перелито кровь донорская </a:t>
            </a:r>
            <a:r>
              <a:rPr lang="ru-RU" dirty="0" err="1" smtClean="0"/>
              <a:t>одногрупная</a:t>
            </a:r>
            <a:r>
              <a:rPr lang="ru-RU" dirty="0" smtClean="0"/>
              <a:t> теплая 1500 мл, СЗП 1780 мл, </a:t>
            </a:r>
            <a:r>
              <a:rPr lang="ru-RU" dirty="0" err="1" smtClean="0"/>
              <a:t>тетраспан</a:t>
            </a:r>
            <a:r>
              <a:rPr lang="ru-RU" dirty="0" smtClean="0"/>
              <a:t> 500 мл, </a:t>
            </a:r>
            <a:r>
              <a:rPr lang="ru-RU" dirty="0" err="1" smtClean="0"/>
              <a:t>гелофузин</a:t>
            </a:r>
            <a:r>
              <a:rPr lang="ru-RU" dirty="0" smtClean="0"/>
              <a:t> 500 мл, </a:t>
            </a:r>
            <a:r>
              <a:rPr lang="ru-RU" dirty="0" err="1" smtClean="0"/>
              <a:t>стерофундин</a:t>
            </a:r>
            <a:r>
              <a:rPr lang="ru-RU" dirty="0" smtClean="0"/>
              <a:t> 1000 мл, </a:t>
            </a:r>
            <a:r>
              <a:rPr lang="ru-RU" dirty="0" err="1" smtClean="0"/>
              <a:t>эр.массы</a:t>
            </a:r>
            <a:r>
              <a:rPr lang="ru-RU" dirty="0" smtClean="0"/>
              <a:t> 180 мл.</a:t>
            </a:r>
          </a:p>
          <a:p>
            <a:r>
              <a:rPr lang="ru-RU" dirty="0" smtClean="0"/>
              <a:t>Через 1 час после операции в стабильном состоянии переведена в ОАРИТ, для дальнейшего наблюдения. В ОАРИТ находилась двое суток, где получала </a:t>
            </a:r>
            <a:r>
              <a:rPr lang="ru-RU" dirty="0" err="1" smtClean="0"/>
              <a:t>антибиотикотерапию</a:t>
            </a:r>
            <a:r>
              <a:rPr lang="ru-RU" dirty="0" smtClean="0"/>
              <a:t> в течении 2-х дней. Переведена в послеродовое отделение </a:t>
            </a:r>
          </a:p>
          <a:p>
            <a:r>
              <a:rPr lang="ru-RU" dirty="0" smtClean="0"/>
              <a:t>Далее с улучшением выписана домой с ребенком.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Случай 3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000108"/>
            <a:ext cx="8715436" cy="5643602"/>
          </a:xfrm>
        </p:spPr>
        <p:txBody>
          <a:bodyPr>
            <a:normAutofit fontScale="47500" lnSpcReduction="20000"/>
          </a:bodyPr>
          <a:lstStyle/>
          <a:p>
            <a:r>
              <a:rPr lang="ru-RU" sz="3400" dirty="0" err="1" smtClean="0"/>
              <a:t>Сания</a:t>
            </a:r>
            <a:r>
              <a:rPr lang="ru-RU" sz="3400" dirty="0" smtClean="0"/>
              <a:t> </a:t>
            </a:r>
            <a:r>
              <a:rPr lang="ru-RU" sz="3400" dirty="0" smtClean="0"/>
              <a:t>23 лет, переведена в ОПЦ из учреждения 1 уровня с диагнозом: Беременность 31 недель. </a:t>
            </a:r>
            <a:r>
              <a:rPr lang="ru-RU" sz="3400" dirty="0" err="1" smtClean="0"/>
              <a:t>Преэклампсия</a:t>
            </a:r>
            <a:r>
              <a:rPr lang="ru-RU" sz="3400" dirty="0" smtClean="0"/>
              <a:t>? Угроза преждевременных родов. В анамнезе: две недели назад была зафиксирована Артериальная гипертензия 180/110 после того как перемерили АД 130/80 и неделю назад была зафиксирована артериальная гипертензия 170/110 мм </a:t>
            </a:r>
            <a:r>
              <a:rPr lang="ru-RU" sz="3400" dirty="0" err="1" smtClean="0"/>
              <a:t>рт</a:t>
            </a:r>
            <a:r>
              <a:rPr lang="ru-RU" sz="3400" dirty="0" smtClean="0"/>
              <a:t> ст. </a:t>
            </a:r>
          </a:p>
          <a:p>
            <a:r>
              <a:rPr lang="ru-RU" sz="3400" dirty="0" smtClean="0"/>
              <a:t>Осмотрена дежурным врачом. АД при поступлении 110/80, протеинурии нет. Назначен </a:t>
            </a:r>
            <a:r>
              <a:rPr lang="ru-RU" sz="3400" dirty="0" err="1" smtClean="0"/>
              <a:t>гинипрал</a:t>
            </a:r>
            <a:r>
              <a:rPr lang="ru-RU" sz="3400" dirty="0" smtClean="0"/>
              <a:t> для проведения профилактики СДР. Осмотрена вагинально: </a:t>
            </a:r>
            <a:r>
              <a:rPr lang="ru-RU" sz="3400" dirty="0" err="1" smtClean="0"/>
              <a:t>ш</a:t>
            </a:r>
            <a:r>
              <a:rPr lang="ru-RU" sz="3400" dirty="0" smtClean="0"/>
              <a:t>/м 1 см., пропускает кончик пальца. Диагноз при поступлении: Беременность 31 неделя. ИЦН. Правосторонний </a:t>
            </a:r>
            <a:r>
              <a:rPr lang="ru-RU" sz="3400" dirty="0" err="1" smtClean="0"/>
              <a:t>пиелонефрит</a:t>
            </a:r>
            <a:r>
              <a:rPr lang="ru-RU" sz="3400" dirty="0" smtClean="0"/>
              <a:t>. </a:t>
            </a:r>
          </a:p>
          <a:p>
            <a:r>
              <a:rPr lang="ru-RU" sz="3400" dirty="0" smtClean="0"/>
              <a:t>Через 3 суток. Отошли околоплодные воды. Осмотрена вагинально, открытие 4 см. Назначена </a:t>
            </a:r>
            <a:r>
              <a:rPr lang="ru-RU" sz="3400" dirty="0" err="1" smtClean="0"/>
              <a:t>антибиотикотерапия</a:t>
            </a:r>
            <a:r>
              <a:rPr lang="ru-RU" sz="3400" dirty="0" smtClean="0"/>
              <a:t> </a:t>
            </a:r>
            <a:r>
              <a:rPr lang="ru-RU" sz="3400" dirty="0" err="1" smtClean="0"/>
              <a:t>ампициллином</a:t>
            </a:r>
            <a:r>
              <a:rPr lang="ru-RU" sz="3400" dirty="0" smtClean="0"/>
              <a:t> по 0,5 Х 4 раза в день, в/м. Решено продолжить наблюдение в отделении патологии </a:t>
            </a:r>
            <a:r>
              <a:rPr lang="ru-RU" sz="3400" dirty="0" err="1" smtClean="0"/>
              <a:t>беременн</a:t>
            </a:r>
            <a:r>
              <a:rPr lang="ru-RU" sz="3400" dirty="0" smtClean="0"/>
              <a:t>.</a:t>
            </a:r>
          </a:p>
          <a:p>
            <a:r>
              <a:rPr lang="ru-RU" sz="3400" dirty="0" smtClean="0"/>
              <a:t>Через 3 час от момента отхождения вод, вызов в палату врача акушера-гинеколога. Беременная с судорогами обнаружена в палате. Осмотрена врачами. АД 180/120 мм </a:t>
            </a:r>
            <a:r>
              <a:rPr lang="ru-RU" sz="3400" dirty="0" err="1" smtClean="0"/>
              <a:t>рт</a:t>
            </a:r>
            <a:r>
              <a:rPr lang="ru-RU" sz="3400" dirty="0" smtClean="0"/>
              <a:t> ст. введен в/</a:t>
            </a:r>
            <a:r>
              <a:rPr lang="ru-RU" sz="3400" dirty="0" err="1" smtClean="0"/>
              <a:t>в</a:t>
            </a:r>
            <a:r>
              <a:rPr lang="ru-RU" sz="3400" dirty="0" smtClean="0"/>
              <a:t> </a:t>
            </a:r>
            <a:r>
              <a:rPr lang="ru-RU" sz="3400" dirty="0" err="1" smtClean="0"/>
              <a:t>ебрантил</a:t>
            </a:r>
            <a:r>
              <a:rPr lang="ru-RU" sz="3400" dirty="0" smtClean="0"/>
              <a:t> 50 мг, сульфат магния 16 мг, 25% на 34 мл физ. </a:t>
            </a:r>
            <a:r>
              <a:rPr lang="ru-RU" sz="3400" dirty="0" err="1" smtClean="0"/>
              <a:t>Р-ра</a:t>
            </a:r>
            <a:r>
              <a:rPr lang="ru-RU" sz="3400" dirty="0" smtClean="0"/>
              <a:t>. Беременная переведена в операционную. </a:t>
            </a:r>
          </a:p>
          <a:p>
            <a:r>
              <a:rPr lang="ru-RU" sz="3400" dirty="0" smtClean="0"/>
              <a:t>Через 15 минут произведена операция под ИВЛ: Лапаротомия. Кесарево сечение. Извлечен живой недоношенный ребенок. Произведен </a:t>
            </a:r>
            <a:r>
              <a:rPr lang="ru-RU" sz="3400" dirty="0" err="1" smtClean="0"/>
              <a:t>кюретаж</a:t>
            </a:r>
            <a:r>
              <a:rPr lang="ru-RU" sz="3400" dirty="0" smtClean="0"/>
              <a:t> матки. В брюшной полости асцитическая жидкость в объеме 500 мл. В связи с этим решено произвести дренирование брюшной полости через </a:t>
            </a:r>
            <a:r>
              <a:rPr lang="ru-RU" sz="3400" dirty="0" err="1" smtClean="0"/>
              <a:t>контрапертуру</a:t>
            </a:r>
            <a:r>
              <a:rPr lang="ru-RU" sz="3400" dirty="0" smtClean="0"/>
              <a:t>.</a:t>
            </a:r>
          </a:p>
          <a:p>
            <a:r>
              <a:rPr lang="ru-RU" sz="3400" dirty="0" smtClean="0"/>
              <a:t>Диагноз: Беременность 32 недели. Эклампсия.</a:t>
            </a:r>
          </a:p>
          <a:p>
            <a:r>
              <a:rPr lang="ru-RU" sz="3400" dirty="0" smtClean="0"/>
              <a:t>Продолжена противосудорожная терапия, назначена </a:t>
            </a:r>
            <a:r>
              <a:rPr lang="ru-RU" sz="3400" dirty="0" err="1" smtClean="0"/>
              <a:t>антибиотикотерапия</a:t>
            </a:r>
            <a:r>
              <a:rPr lang="ru-RU" sz="3400" dirty="0" smtClean="0"/>
              <a:t>, назначен </a:t>
            </a:r>
            <a:r>
              <a:rPr lang="ru-RU" sz="3400" dirty="0" err="1" smtClean="0"/>
              <a:t>фуросемид</a:t>
            </a:r>
            <a:r>
              <a:rPr lang="ru-RU" sz="3400" dirty="0" smtClean="0"/>
              <a:t> и альбумин 20%.</a:t>
            </a:r>
          </a:p>
          <a:p>
            <a:r>
              <a:rPr lang="ru-RU" sz="3400" dirty="0" smtClean="0"/>
              <a:t>В ОАРИТ наблюдалась в течении 3-х дней, АД 120/80 мм </a:t>
            </a:r>
            <a:r>
              <a:rPr lang="ru-RU" sz="3400" dirty="0" err="1" smtClean="0"/>
              <a:t>рт</a:t>
            </a:r>
            <a:r>
              <a:rPr lang="ru-RU" sz="3400" dirty="0" smtClean="0"/>
              <a:t> ст. </a:t>
            </a:r>
          </a:p>
          <a:p>
            <a:r>
              <a:rPr lang="ru-RU" sz="3400" dirty="0" smtClean="0"/>
              <a:t>Выписана на 9-е сутки. Ребенок на втором этапе выхаживания. 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Случай 4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00108"/>
            <a:ext cx="8229600" cy="5429288"/>
          </a:xfrm>
        </p:spPr>
        <p:txBody>
          <a:bodyPr>
            <a:normAutofit fontScale="47500" lnSpcReduction="20000"/>
          </a:bodyPr>
          <a:lstStyle/>
          <a:p>
            <a:r>
              <a:rPr lang="ru-RU" dirty="0" smtClean="0"/>
              <a:t>Катя 29 лет поступила в областной перинатальный центр 13 октября. Доставлена машиной СМП. Диагноз при поступлении: 1 Беременность 34 недели. </a:t>
            </a:r>
            <a:r>
              <a:rPr lang="ru-RU" dirty="0" err="1" smtClean="0"/>
              <a:t>Дихориальная</a:t>
            </a:r>
            <a:r>
              <a:rPr lang="ru-RU" dirty="0" smtClean="0"/>
              <a:t> </a:t>
            </a:r>
            <a:r>
              <a:rPr lang="ru-RU" dirty="0" err="1" smtClean="0"/>
              <a:t>диамниотическая</a:t>
            </a:r>
            <a:r>
              <a:rPr lang="ru-RU" dirty="0" smtClean="0"/>
              <a:t> двойня. </a:t>
            </a:r>
            <a:r>
              <a:rPr lang="ru-RU" dirty="0" err="1" smtClean="0"/>
              <a:t>Преэклампсия</a:t>
            </a:r>
            <a:r>
              <a:rPr lang="ru-RU" dirty="0" smtClean="0"/>
              <a:t> легкой степени. АД 140/90 мм </a:t>
            </a:r>
            <a:r>
              <a:rPr lang="ru-RU" dirty="0" err="1" smtClean="0"/>
              <a:t>рт</a:t>
            </a:r>
            <a:r>
              <a:rPr lang="ru-RU" dirty="0" smtClean="0"/>
              <a:t> ст.</a:t>
            </a:r>
          </a:p>
          <a:p>
            <a:r>
              <a:rPr lang="ru-RU" dirty="0" smtClean="0"/>
              <a:t>14 Октября. На следующий день диагноз: Беременность 34 недели. Двойня. </a:t>
            </a:r>
            <a:r>
              <a:rPr lang="ru-RU" dirty="0" err="1" smtClean="0"/>
              <a:t>Преэклампсия</a:t>
            </a:r>
            <a:r>
              <a:rPr lang="ru-RU" dirty="0" smtClean="0"/>
              <a:t> тяжелой степени. </a:t>
            </a:r>
          </a:p>
          <a:p>
            <a:r>
              <a:rPr lang="ru-RU" dirty="0" smtClean="0"/>
              <a:t>АД 160/100 мм </a:t>
            </a:r>
            <a:r>
              <a:rPr lang="ru-RU" dirty="0" err="1" smtClean="0"/>
              <a:t>рт</a:t>
            </a:r>
            <a:r>
              <a:rPr lang="ru-RU" dirty="0" smtClean="0"/>
              <a:t> ст. Протеинурия разовая – 9,9 г/л. Отеки нижних конечностей. Начата гипотензивная терапия и противосудорожная.</a:t>
            </a:r>
          </a:p>
          <a:p>
            <a:r>
              <a:rPr lang="ru-RU" dirty="0" smtClean="0"/>
              <a:t>15 Октября. Протеинурия 1,98 г/л, АЛТ 17, АСТ 26. Беременная настаивает на кесарево сечение.</a:t>
            </a:r>
          </a:p>
          <a:p>
            <a:r>
              <a:rPr lang="ru-RU" dirty="0" smtClean="0"/>
              <a:t>16 Октября. Операция кесарево сечения, под </a:t>
            </a:r>
            <a:r>
              <a:rPr lang="ru-RU" dirty="0" err="1" smtClean="0"/>
              <a:t>эпидуральной</a:t>
            </a:r>
            <a:r>
              <a:rPr lang="ru-RU" dirty="0" smtClean="0"/>
              <a:t> анестезии. Извлечены два плода, живых, 2790 и 2200 гр. Общая кровопотеря 800 мл.</a:t>
            </a:r>
          </a:p>
          <a:p>
            <a:r>
              <a:rPr lang="ru-RU" dirty="0" smtClean="0"/>
              <a:t>Через 15 минут после операции при массаже выделилось 200 мл крови. Ли-Уайт 3,5 мин. Пульс 84. Введен окситоцин 10 МЕ.</a:t>
            </a:r>
          </a:p>
          <a:p>
            <a:r>
              <a:rPr lang="ru-RU" dirty="0" smtClean="0"/>
              <a:t>Через 15 минут. Выделилось 300 мл. Введен </a:t>
            </a:r>
            <a:r>
              <a:rPr lang="ru-RU" dirty="0" err="1" smtClean="0"/>
              <a:t>метилэргометрин</a:t>
            </a:r>
            <a:r>
              <a:rPr lang="ru-RU" dirty="0" smtClean="0"/>
              <a:t> в/</a:t>
            </a:r>
            <a:r>
              <a:rPr lang="ru-RU" dirty="0" err="1" smtClean="0"/>
              <a:t>в</a:t>
            </a:r>
            <a:r>
              <a:rPr lang="ru-RU" dirty="0" smtClean="0"/>
              <a:t> 1 мл. Окситоцин продолжается.</a:t>
            </a:r>
          </a:p>
          <a:p>
            <a:r>
              <a:rPr lang="ru-RU" dirty="0" smtClean="0"/>
              <a:t>Через 15 минут. Выделилось еще 300 мл. Введен </a:t>
            </a:r>
            <a:r>
              <a:rPr lang="ru-RU" dirty="0" err="1" smtClean="0"/>
              <a:t>мизопростол</a:t>
            </a:r>
            <a:r>
              <a:rPr lang="ru-RU" dirty="0" smtClean="0"/>
              <a:t> 800 мкг. АД 120/70 мм </a:t>
            </a:r>
            <a:r>
              <a:rPr lang="ru-RU" dirty="0" err="1" smtClean="0"/>
              <a:t>рт</a:t>
            </a:r>
            <a:r>
              <a:rPr lang="ru-RU" dirty="0" smtClean="0"/>
              <a:t> ст.</a:t>
            </a:r>
          </a:p>
          <a:p>
            <a:r>
              <a:rPr lang="ru-RU" dirty="0" smtClean="0"/>
              <a:t>Через 15 минут. Выделилось еще 300 мл. проводится </a:t>
            </a:r>
            <a:r>
              <a:rPr lang="ru-RU" dirty="0" err="1" smtClean="0"/>
              <a:t>бимануальная</a:t>
            </a:r>
            <a:r>
              <a:rPr lang="ru-RU" dirty="0" smtClean="0"/>
              <a:t> компрессия. Начато переливание СЗП. Матка расслабляется.</a:t>
            </a:r>
          </a:p>
          <a:p>
            <a:r>
              <a:rPr lang="ru-RU" dirty="0" smtClean="0"/>
              <a:t>Принято решение о проведении лапаротомии. ИВЛ.</a:t>
            </a:r>
          </a:p>
          <a:p>
            <a:r>
              <a:rPr lang="ru-RU" dirty="0" smtClean="0"/>
              <a:t>Лапаротомия. </a:t>
            </a:r>
            <a:r>
              <a:rPr lang="ru-RU" dirty="0" err="1" smtClean="0"/>
              <a:t>Гемостатические</a:t>
            </a:r>
            <a:r>
              <a:rPr lang="ru-RU" dirty="0" smtClean="0"/>
              <a:t> швы по </a:t>
            </a:r>
            <a:r>
              <a:rPr lang="ru-RU" dirty="0" err="1" smtClean="0"/>
              <a:t>Б-Линчу</a:t>
            </a:r>
            <a:r>
              <a:rPr lang="ru-RU" dirty="0" smtClean="0"/>
              <a:t>. НАМ без придатков. Во время операции гемоглобин 67 г/л. Гемотрансфузия. После операции гемоглобин 79 г/л.</a:t>
            </a:r>
          </a:p>
          <a:p>
            <a:r>
              <a:rPr lang="ru-RU" dirty="0" smtClean="0"/>
              <a:t>После операции переведена в ОАРИТ.</a:t>
            </a:r>
          </a:p>
          <a:p>
            <a:r>
              <a:rPr lang="ru-RU" dirty="0" smtClean="0"/>
              <a:t>Выписана из ОПЦ на 5 сутки по уходу за детьми.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958</Words>
  <Application>Microsoft Office PowerPoint</Application>
  <PresentationFormat>Экран (4:3)</PresentationFormat>
  <Paragraphs>39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Упражнение для модератора и интервьюера</vt:lpstr>
      <vt:lpstr>Случай 1</vt:lpstr>
      <vt:lpstr>Случай 2</vt:lpstr>
      <vt:lpstr>Случай 3</vt:lpstr>
      <vt:lpstr>Случай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Работа в группах</dc:title>
  <dc:creator>Владимир Астанкевич</dc:creator>
  <cp:lastModifiedBy>v.astankevich</cp:lastModifiedBy>
  <cp:revision>5</cp:revision>
  <dcterms:created xsi:type="dcterms:W3CDTF">2018-08-16T04:12:51Z</dcterms:created>
  <dcterms:modified xsi:type="dcterms:W3CDTF">2018-08-16T04:49:50Z</dcterms:modified>
</cp:coreProperties>
</file>